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2" r:id="rId3"/>
    <p:sldId id="275" r:id="rId4"/>
    <p:sldId id="271" r:id="rId5"/>
    <p:sldId id="283" r:id="rId6"/>
    <p:sldId id="284" r:id="rId7"/>
    <p:sldId id="281" r:id="rId8"/>
    <p:sldId id="27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5F1AB73-D908-4FC8-B627-3E0D5E51BC77}">
          <p14:sldIdLst>
            <p14:sldId id="256"/>
            <p14:sldId id="282"/>
            <p14:sldId id="275"/>
            <p14:sldId id="271"/>
            <p14:sldId id="283"/>
            <p14:sldId id="284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7DBE"/>
    <a:srgbClr val="8CAAD4"/>
    <a:srgbClr val="F2F5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 autoAdjust="0"/>
  </p:normalViewPr>
  <p:slideViewPr>
    <p:cSldViewPr snapToGrid="0" showGuides="1">
      <p:cViewPr varScale="1">
        <p:scale>
          <a:sx n="118" d="100"/>
          <a:sy n="118" d="100"/>
        </p:scale>
        <p:origin x="114" y="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21" d="100"/>
          <a:sy n="121" d="100"/>
        </p:scale>
        <p:origin x="4938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1C0F5B-C8B6-4E8D-B5BC-724B0869AC14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D7BF5DAD-B86D-4C96-A335-0B0763198214}">
      <dgm:prSet phldrT="[Текст]"/>
      <dgm:spPr/>
      <dgm:t>
        <a:bodyPr/>
        <a:lstStyle/>
        <a:p>
          <a:r>
            <a:rPr lang="uk-UA" dirty="0"/>
            <a:t>Стійкість</a:t>
          </a:r>
          <a:endParaRPr lang="ru-RU" dirty="0"/>
        </a:p>
      </dgm:t>
    </dgm:pt>
    <dgm:pt modelId="{9905690B-3FAB-4906-A152-984514C81B17}" type="parTrans" cxnId="{D937E428-25AF-4AD6-AD61-D47B76884D61}">
      <dgm:prSet/>
      <dgm:spPr/>
      <dgm:t>
        <a:bodyPr/>
        <a:lstStyle/>
        <a:p>
          <a:endParaRPr lang="ru-RU"/>
        </a:p>
      </dgm:t>
    </dgm:pt>
    <dgm:pt modelId="{B10784F9-882F-4F4F-85A9-54989ED58E03}" type="sibTrans" cxnId="{D937E428-25AF-4AD6-AD61-D47B76884D61}">
      <dgm:prSet/>
      <dgm:spPr/>
      <dgm:t>
        <a:bodyPr/>
        <a:lstStyle/>
        <a:p>
          <a:endParaRPr lang="ru-RU"/>
        </a:p>
      </dgm:t>
    </dgm:pt>
    <dgm:pt modelId="{7320CB0F-6CD7-4351-98FA-B0ACC42D4701}">
      <dgm:prSet phldrT="[Текст]"/>
      <dgm:spPr/>
      <dgm:t>
        <a:bodyPr/>
        <a:lstStyle/>
        <a:p>
          <a:r>
            <a:rPr lang="uk-UA" dirty="0"/>
            <a:t>Адаптивність</a:t>
          </a:r>
          <a:endParaRPr lang="ru-RU" dirty="0"/>
        </a:p>
      </dgm:t>
    </dgm:pt>
    <dgm:pt modelId="{B9A23ADC-DBED-46E0-B3FE-16E7690E5132}" type="parTrans" cxnId="{6D70A73D-16B5-46E2-946C-3812FE5CAEFB}">
      <dgm:prSet/>
      <dgm:spPr/>
      <dgm:t>
        <a:bodyPr/>
        <a:lstStyle/>
        <a:p>
          <a:endParaRPr lang="ru-RU"/>
        </a:p>
      </dgm:t>
    </dgm:pt>
    <dgm:pt modelId="{ED64DC01-E6B7-4FC0-B390-AAA839F4EDA0}" type="sibTrans" cxnId="{6D70A73D-16B5-46E2-946C-3812FE5CAEFB}">
      <dgm:prSet/>
      <dgm:spPr/>
      <dgm:t>
        <a:bodyPr/>
        <a:lstStyle/>
        <a:p>
          <a:endParaRPr lang="ru-RU"/>
        </a:p>
      </dgm:t>
    </dgm:pt>
    <dgm:pt modelId="{C0D509BB-F8EC-4109-B0F2-DB6688F803AE}">
      <dgm:prSet phldrT="[Текст]"/>
      <dgm:spPr/>
      <dgm:t>
        <a:bodyPr/>
        <a:lstStyle/>
        <a:p>
          <a:r>
            <a:rPr lang="uk-UA" dirty="0"/>
            <a:t>Мережева взаємодія</a:t>
          </a:r>
          <a:endParaRPr lang="ru-RU" dirty="0"/>
        </a:p>
      </dgm:t>
    </dgm:pt>
    <dgm:pt modelId="{F4B7F2B7-2C6C-4511-A903-548FC6F09EEE}" type="parTrans" cxnId="{D7F3E05C-3EE7-4491-AE64-F85A8AEC7385}">
      <dgm:prSet/>
      <dgm:spPr/>
      <dgm:t>
        <a:bodyPr/>
        <a:lstStyle/>
        <a:p>
          <a:endParaRPr lang="ru-RU"/>
        </a:p>
      </dgm:t>
    </dgm:pt>
    <dgm:pt modelId="{B38D40C9-0EA0-48CA-B94D-117F3A57BD46}" type="sibTrans" cxnId="{D7F3E05C-3EE7-4491-AE64-F85A8AEC7385}">
      <dgm:prSet/>
      <dgm:spPr/>
      <dgm:t>
        <a:bodyPr/>
        <a:lstStyle/>
        <a:p>
          <a:endParaRPr lang="ru-RU"/>
        </a:p>
      </dgm:t>
    </dgm:pt>
    <dgm:pt modelId="{C1E9F99E-DF0F-426D-BFEB-675E44067CCB}">
      <dgm:prSet/>
      <dgm:spPr/>
      <dgm:t>
        <a:bodyPr/>
        <a:lstStyle/>
        <a:p>
          <a:r>
            <a:rPr lang="uk-UA" dirty="0"/>
            <a:t>Згуртованість</a:t>
          </a:r>
          <a:endParaRPr lang="ru-RU" dirty="0"/>
        </a:p>
      </dgm:t>
    </dgm:pt>
    <dgm:pt modelId="{6497432F-54E5-44C0-8D46-9F0179C9832C}" type="parTrans" cxnId="{780E998F-99CF-48EF-AFF4-7227EA07C519}">
      <dgm:prSet/>
      <dgm:spPr/>
      <dgm:t>
        <a:bodyPr/>
        <a:lstStyle/>
        <a:p>
          <a:endParaRPr lang="ru-RU"/>
        </a:p>
      </dgm:t>
    </dgm:pt>
    <dgm:pt modelId="{EFDA1DFD-423E-4DFB-96CF-2ED76CD3B2E9}" type="sibTrans" cxnId="{780E998F-99CF-48EF-AFF4-7227EA07C519}">
      <dgm:prSet/>
      <dgm:spPr/>
      <dgm:t>
        <a:bodyPr/>
        <a:lstStyle/>
        <a:p>
          <a:endParaRPr lang="ru-RU"/>
        </a:p>
      </dgm:t>
    </dgm:pt>
    <dgm:pt modelId="{663C3D3F-86CB-4A36-B1D0-3F6EE8573CF5}" type="pres">
      <dgm:prSet presAssocID="{231C0F5B-C8B6-4E8D-B5BC-724B0869AC14}" presName="compositeShape" presStyleCnt="0">
        <dgm:presLayoutVars>
          <dgm:dir/>
          <dgm:resizeHandles/>
        </dgm:presLayoutVars>
      </dgm:prSet>
      <dgm:spPr/>
    </dgm:pt>
    <dgm:pt modelId="{C4E357BA-3ED3-4DF1-B1FB-7EF84D4795C3}" type="pres">
      <dgm:prSet presAssocID="{231C0F5B-C8B6-4E8D-B5BC-724B0869AC14}" presName="pyramid" presStyleLbl="node1" presStyleIdx="0" presStyleCnt="1" custLinFactNeighborX="20907" custLinFactNeighborY="149"/>
      <dgm:spPr>
        <a:gradFill flip="none" rotWithShape="1">
          <a:gsLst>
            <a:gs pos="0">
              <a:srgbClr val="FFFF00"/>
            </a:gs>
            <a:gs pos="54000">
              <a:schemeClr val="accent1">
                <a:lumMod val="45000"/>
                <a:lumOff val="55000"/>
              </a:schemeClr>
            </a:gs>
            <a:gs pos="100000">
              <a:srgbClr val="0070C0"/>
            </a:gs>
          </a:gsLst>
          <a:lin ang="0" scaled="1"/>
          <a:tileRect/>
        </a:gradFill>
      </dgm:spPr>
    </dgm:pt>
    <dgm:pt modelId="{07243D80-F726-42F3-9186-CE2DB2978773}" type="pres">
      <dgm:prSet presAssocID="{231C0F5B-C8B6-4E8D-B5BC-724B0869AC14}" presName="theList" presStyleCnt="0"/>
      <dgm:spPr/>
    </dgm:pt>
    <dgm:pt modelId="{6D18381D-D822-404E-9F77-5BDE6E95CB4C}" type="pres">
      <dgm:prSet presAssocID="{D7BF5DAD-B86D-4C96-A335-0B0763198214}" presName="aNode" presStyleLbl="fgAcc1" presStyleIdx="0" presStyleCnt="4" custLinFactNeighborX="27153">
        <dgm:presLayoutVars>
          <dgm:bulletEnabled val="1"/>
        </dgm:presLayoutVars>
      </dgm:prSet>
      <dgm:spPr/>
    </dgm:pt>
    <dgm:pt modelId="{5307A05F-4C51-45D4-808F-6F7D040F0AD2}" type="pres">
      <dgm:prSet presAssocID="{D7BF5DAD-B86D-4C96-A335-0B0763198214}" presName="aSpace" presStyleCnt="0"/>
      <dgm:spPr/>
    </dgm:pt>
    <dgm:pt modelId="{27AF1279-2249-4F5D-9BB6-78FBAD00DD5F}" type="pres">
      <dgm:prSet presAssocID="{7320CB0F-6CD7-4351-98FA-B0ACC42D4701}" presName="aNode" presStyleLbl="fgAcc1" presStyleIdx="1" presStyleCnt="4" custLinFactNeighborX="27153">
        <dgm:presLayoutVars>
          <dgm:bulletEnabled val="1"/>
        </dgm:presLayoutVars>
      </dgm:prSet>
      <dgm:spPr/>
    </dgm:pt>
    <dgm:pt modelId="{A4980F7D-ED91-4765-8ADA-A4AE21B966FB}" type="pres">
      <dgm:prSet presAssocID="{7320CB0F-6CD7-4351-98FA-B0ACC42D4701}" presName="aSpace" presStyleCnt="0"/>
      <dgm:spPr/>
    </dgm:pt>
    <dgm:pt modelId="{C476341A-1E59-4E73-A0B4-91C6C0999A26}" type="pres">
      <dgm:prSet presAssocID="{C0D509BB-F8EC-4109-B0F2-DB6688F803AE}" presName="aNode" presStyleLbl="fgAcc1" presStyleIdx="2" presStyleCnt="4" custLinFactNeighborX="27153">
        <dgm:presLayoutVars>
          <dgm:bulletEnabled val="1"/>
        </dgm:presLayoutVars>
      </dgm:prSet>
      <dgm:spPr/>
    </dgm:pt>
    <dgm:pt modelId="{E8947C8F-9E88-48F3-A4F7-0CFB68ED12F2}" type="pres">
      <dgm:prSet presAssocID="{C0D509BB-F8EC-4109-B0F2-DB6688F803AE}" presName="aSpace" presStyleCnt="0"/>
      <dgm:spPr/>
    </dgm:pt>
    <dgm:pt modelId="{70886209-2D88-44C1-A61D-A303A7520EB2}" type="pres">
      <dgm:prSet presAssocID="{C1E9F99E-DF0F-426D-BFEB-675E44067CCB}" presName="aNode" presStyleLbl="fgAcc1" presStyleIdx="3" presStyleCnt="4" custLinFactNeighborX="27153">
        <dgm:presLayoutVars>
          <dgm:bulletEnabled val="1"/>
        </dgm:presLayoutVars>
      </dgm:prSet>
      <dgm:spPr/>
    </dgm:pt>
    <dgm:pt modelId="{AEA2CDA1-9597-47B1-87F7-381CB1CDE071}" type="pres">
      <dgm:prSet presAssocID="{C1E9F99E-DF0F-426D-BFEB-675E44067CCB}" presName="aSpace" presStyleCnt="0"/>
      <dgm:spPr/>
    </dgm:pt>
  </dgm:ptLst>
  <dgm:cxnLst>
    <dgm:cxn modelId="{67393F00-147E-4946-A2C2-79F7CF0FDA86}" type="presOf" srcId="{231C0F5B-C8B6-4E8D-B5BC-724B0869AC14}" destId="{663C3D3F-86CB-4A36-B1D0-3F6EE8573CF5}" srcOrd="0" destOrd="0" presId="urn:microsoft.com/office/officeart/2005/8/layout/pyramid2"/>
    <dgm:cxn modelId="{D937E428-25AF-4AD6-AD61-D47B76884D61}" srcId="{231C0F5B-C8B6-4E8D-B5BC-724B0869AC14}" destId="{D7BF5DAD-B86D-4C96-A335-0B0763198214}" srcOrd="0" destOrd="0" parTransId="{9905690B-3FAB-4906-A152-984514C81B17}" sibTransId="{B10784F9-882F-4F4F-85A9-54989ED58E03}"/>
    <dgm:cxn modelId="{1F0B502A-1BDF-4247-927B-D4D9042595C3}" type="presOf" srcId="{C0D509BB-F8EC-4109-B0F2-DB6688F803AE}" destId="{C476341A-1E59-4E73-A0B4-91C6C0999A26}" srcOrd="0" destOrd="0" presId="urn:microsoft.com/office/officeart/2005/8/layout/pyramid2"/>
    <dgm:cxn modelId="{6D70A73D-16B5-46E2-946C-3812FE5CAEFB}" srcId="{231C0F5B-C8B6-4E8D-B5BC-724B0869AC14}" destId="{7320CB0F-6CD7-4351-98FA-B0ACC42D4701}" srcOrd="1" destOrd="0" parTransId="{B9A23ADC-DBED-46E0-B3FE-16E7690E5132}" sibTransId="{ED64DC01-E6B7-4FC0-B390-AAA839F4EDA0}"/>
    <dgm:cxn modelId="{D7F3E05C-3EE7-4491-AE64-F85A8AEC7385}" srcId="{231C0F5B-C8B6-4E8D-B5BC-724B0869AC14}" destId="{C0D509BB-F8EC-4109-B0F2-DB6688F803AE}" srcOrd="2" destOrd="0" parTransId="{F4B7F2B7-2C6C-4511-A903-548FC6F09EEE}" sibTransId="{B38D40C9-0EA0-48CA-B94D-117F3A57BD46}"/>
    <dgm:cxn modelId="{CDE8406D-EF01-4937-9124-676CB5391289}" type="presOf" srcId="{D7BF5DAD-B86D-4C96-A335-0B0763198214}" destId="{6D18381D-D822-404E-9F77-5BDE6E95CB4C}" srcOrd="0" destOrd="0" presId="urn:microsoft.com/office/officeart/2005/8/layout/pyramid2"/>
    <dgm:cxn modelId="{780E998F-99CF-48EF-AFF4-7227EA07C519}" srcId="{231C0F5B-C8B6-4E8D-B5BC-724B0869AC14}" destId="{C1E9F99E-DF0F-426D-BFEB-675E44067CCB}" srcOrd="3" destOrd="0" parTransId="{6497432F-54E5-44C0-8D46-9F0179C9832C}" sibTransId="{EFDA1DFD-423E-4DFB-96CF-2ED76CD3B2E9}"/>
    <dgm:cxn modelId="{205914A4-10CC-41E7-A7C2-68854199C1B6}" type="presOf" srcId="{7320CB0F-6CD7-4351-98FA-B0ACC42D4701}" destId="{27AF1279-2249-4F5D-9BB6-78FBAD00DD5F}" srcOrd="0" destOrd="0" presId="urn:microsoft.com/office/officeart/2005/8/layout/pyramid2"/>
    <dgm:cxn modelId="{FE1142FF-ABFA-4538-AB70-D23BE01A4DCD}" type="presOf" srcId="{C1E9F99E-DF0F-426D-BFEB-675E44067CCB}" destId="{70886209-2D88-44C1-A61D-A303A7520EB2}" srcOrd="0" destOrd="0" presId="urn:microsoft.com/office/officeart/2005/8/layout/pyramid2"/>
    <dgm:cxn modelId="{F4F1EEA4-D1F1-43DF-B39A-7BA41C89E712}" type="presParOf" srcId="{663C3D3F-86CB-4A36-B1D0-3F6EE8573CF5}" destId="{C4E357BA-3ED3-4DF1-B1FB-7EF84D4795C3}" srcOrd="0" destOrd="0" presId="urn:microsoft.com/office/officeart/2005/8/layout/pyramid2"/>
    <dgm:cxn modelId="{D76F3E53-7C3C-4173-AD81-C9013F40C69D}" type="presParOf" srcId="{663C3D3F-86CB-4A36-B1D0-3F6EE8573CF5}" destId="{07243D80-F726-42F3-9186-CE2DB2978773}" srcOrd="1" destOrd="0" presId="urn:microsoft.com/office/officeart/2005/8/layout/pyramid2"/>
    <dgm:cxn modelId="{DA33858B-783C-4D19-9A7A-7FBDE0B48529}" type="presParOf" srcId="{07243D80-F726-42F3-9186-CE2DB2978773}" destId="{6D18381D-D822-404E-9F77-5BDE6E95CB4C}" srcOrd="0" destOrd="0" presId="urn:microsoft.com/office/officeart/2005/8/layout/pyramid2"/>
    <dgm:cxn modelId="{DFF4041D-8B54-4BEF-8F6D-D52DCA5A5D26}" type="presParOf" srcId="{07243D80-F726-42F3-9186-CE2DB2978773}" destId="{5307A05F-4C51-45D4-808F-6F7D040F0AD2}" srcOrd="1" destOrd="0" presId="urn:microsoft.com/office/officeart/2005/8/layout/pyramid2"/>
    <dgm:cxn modelId="{CE72D4C2-A8E1-409A-975F-A455EF42E99E}" type="presParOf" srcId="{07243D80-F726-42F3-9186-CE2DB2978773}" destId="{27AF1279-2249-4F5D-9BB6-78FBAD00DD5F}" srcOrd="2" destOrd="0" presId="urn:microsoft.com/office/officeart/2005/8/layout/pyramid2"/>
    <dgm:cxn modelId="{105E1C6A-9AE3-418A-ACF1-FE021E36494E}" type="presParOf" srcId="{07243D80-F726-42F3-9186-CE2DB2978773}" destId="{A4980F7D-ED91-4765-8ADA-A4AE21B966FB}" srcOrd="3" destOrd="0" presId="urn:microsoft.com/office/officeart/2005/8/layout/pyramid2"/>
    <dgm:cxn modelId="{FB713580-385A-44E7-BEE5-1B03167F41F2}" type="presParOf" srcId="{07243D80-F726-42F3-9186-CE2DB2978773}" destId="{C476341A-1E59-4E73-A0B4-91C6C0999A26}" srcOrd="4" destOrd="0" presId="urn:microsoft.com/office/officeart/2005/8/layout/pyramid2"/>
    <dgm:cxn modelId="{14DBB49F-B8A4-4EEA-867B-B8428DAC33A5}" type="presParOf" srcId="{07243D80-F726-42F3-9186-CE2DB2978773}" destId="{E8947C8F-9E88-48F3-A4F7-0CFB68ED12F2}" srcOrd="5" destOrd="0" presId="urn:microsoft.com/office/officeart/2005/8/layout/pyramid2"/>
    <dgm:cxn modelId="{9B64BF0C-3FC5-497F-8765-5872DAB540C8}" type="presParOf" srcId="{07243D80-F726-42F3-9186-CE2DB2978773}" destId="{70886209-2D88-44C1-A61D-A303A7520EB2}" srcOrd="6" destOrd="0" presId="urn:microsoft.com/office/officeart/2005/8/layout/pyramid2"/>
    <dgm:cxn modelId="{D1950767-113D-46B0-ABB6-C47F43E75D74}" type="presParOf" srcId="{07243D80-F726-42F3-9186-CE2DB2978773}" destId="{AEA2CDA1-9597-47B1-87F7-381CB1CDE071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357BA-3ED3-4DF1-B1FB-7EF84D4795C3}">
      <dsp:nvSpPr>
        <dsp:cNvPr id="0" name=""/>
        <dsp:cNvSpPr/>
      </dsp:nvSpPr>
      <dsp:spPr>
        <a:xfrm>
          <a:off x="2081147" y="0"/>
          <a:ext cx="5418667" cy="5418667"/>
        </a:xfrm>
        <a:prstGeom prst="triangle">
          <a:avLst/>
        </a:prstGeom>
        <a:gradFill flip="none" rotWithShape="1">
          <a:gsLst>
            <a:gs pos="0">
              <a:srgbClr val="FFFF00"/>
            </a:gs>
            <a:gs pos="54000">
              <a:schemeClr val="accent1">
                <a:lumMod val="45000"/>
                <a:lumOff val="55000"/>
              </a:schemeClr>
            </a:gs>
            <a:gs pos="100000">
              <a:srgbClr val="0070C0"/>
            </a:gs>
          </a:gsLst>
          <a:lin ang="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18381D-D822-404E-9F77-5BDE6E95CB4C}">
      <dsp:nvSpPr>
        <dsp:cNvPr id="0" name=""/>
        <dsp:cNvSpPr/>
      </dsp:nvSpPr>
      <dsp:spPr>
        <a:xfrm>
          <a:off x="4605866" y="542395"/>
          <a:ext cx="3522133" cy="9630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Стійкість</a:t>
          </a:r>
          <a:endParaRPr lang="ru-RU" sz="2500" kern="1200" dirty="0"/>
        </a:p>
      </dsp:txBody>
      <dsp:txXfrm>
        <a:off x="4652880" y="589409"/>
        <a:ext cx="3428105" cy="869055"/>
      </dsp:txXfrm>
    </dsp:sp>
    <dsp:sp modelId="{27AF1279-2249-4F5D-9BB6-78FBAD00DD5F}">
      <dsp:nvSpPr>
        <dsp:cNvPr id="0" name=""/>
        <dsp:cNvSpPr/>
      </dsp:nvSpPr>
      <dsp:spPr>
        <a:xfrm>
          <a:off x="4605866" y="1625864"/>
          <a:ext cx="3522133" cy="9630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Адаптивність</a:t>
          </a:r>
          <a:endParaRPr lang="ru-RU" sz="2500" kern="1200" dirty="0"/>
        </a:p>
      </dsp:txBody>
      <dsp:txXfrm>
        <a:off x="4652880" y="1672878"/>
        <a:ext cx="3428105" cy="869055"/>
      </dsp:txXfrm>
    </dsp:sp>
    <dsp:sp modelId="{C476341A-1E59-4E73-A0B4-91C6C0999A26}">
      <dsp:nvSpPr>
        <dsp:cNvPr id="0" name=""/>
        <dsp:cNvSpPr/>
      </dsp:nvSpPr>
      <dsp:spPr>
        <a:xfrm>
          <a:off x="4605866" y="2709333"/>
          <a:ext cx="3522133" cy="9630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Мережева взаємодія</a:t>
          </a:r>
          <a:endParaRPr lang="ru-RU" sz="2500" kern="1200" dirty="0"/>
        </a:p>
      </dsp:txBody>
      <dsp:txXfrm>
        <a:off x="4652880" y="2756347"/>
        <a:ext cx="3428105" cy="869055"/>
      </dsp:txXfrm>
    </dsp:sp>
    <dsp:sp modelId="{70886209-2D88-44C1-A61D-A303A7520EB2}">
      <dsp:nvSpPr>
        <dsp:cNvPr id="0" name=""/>
        <dsp:cNvSpPr/>
      </dsp:nvSpPr>
      <dsp:spPr>
        <a:xfrm>
          <a:off x="4605866" y="3792802"/>
          <a:ext cx="3522133" cy="9630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Згуртованість</a:t>
          </a:r>
          <a:endParaRPr lang="ru-RU" sz="2500" kern="1200" dirty="0"/>
        </a:p>
      </dsp:txBody>
      <dsp:txXfrm>
        <a:off x="4652880" y="3839816"/>
        <a:ext cx="3428105" cy="869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DD603-3FB5-4C49-A9CD-98E0DF5ABE1D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836AC-26BD-420A-93BB-8E22E3DC6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332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85F316-F476-4A55-8CBF-1D24B88322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516C03F-EC93-4009-B368-1040D37994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A7E835-14D5-40E7-9415-08DEB5054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C16C-06DF-45D5-8E09-AF8DBE54BE30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AB58A8-2FFD-446E-9178-BF6EA6876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A6BC57-6F38-4FC9-84A3-EB3EA0BBE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88DE-8509-4CE4-B546-1F065AF71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904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08358A-6A9A-45A4-AF99-F3C7F91C3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4956"/>
            <a:ext cx="10515600" cy="1170395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15379E-243C-49EA-98CC-476AAF1B1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7450"/>
            <a:ext cx="10515600" cy="3719513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10" name="Объект 6">
            <a:extLst>
              <a:ext uri="{FF2B5EF4-FFF2-40B4-BE49-F238E27FC236}">
                <a16:creationId xmlns:a16="http://schemas.microsoft.com/office/drawing/2014/main" id="{04030235-A492-4F32-9DD1-6B30422831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16202" y="1690"/>
            <a:ext cx="3170195" cy="789168"/>
          </a:xfrm>
          <a:prstGeom prst="rect">
            <a:avLst/>
          </a:prstGeom>
        </p:spPr>
      </p:pic>
      <p:sp>
        <p:nvSpPr>
          <p:cNvPr id="11" name="Номер слайда 7">
            <a:extLst>
              <a:ext uri="{FF2B5EF4-FFF2-40B4-BE49-F238E27FC236}">
                <a16:creationId xmlns:a16="http://schemas.microsoft.com/office/drawing/2014/main" id="{1C174753-9EEF-4759-A3BB-8221C56859D0}"/>
              </a:ext>
            </a:extLst>
          </p:cNvPr>
          <p:cNvSpPr txBox="1">
            <a:spLocks/>
          </p:cNvSpPr>
          <p:nvPr userDrawn="1"/>
        </p:nvSpPr>
        <p:spPr>
          <a:xfrm>
            <a:off x="681852" y="421073"/>
            <a:ext cx="666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CE0688DE-8509-4CE4-B546-1F065AF71DB2}" type="slidenum">
              <a:rPr lang="ru-RU" sz="2800" smtClean="0"/>
              <a:pPr algn="l"/>
              <a:t>‹#›</a:t>
            </a:fld>
            <a:endParaRPr lang="ru-RU" sz="2800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4EFC0942-94C1-4812-BA6B-AD181C514B93}"/>
              </a:ext>
            </a:extLst>
          </p:cNvPr>
          <p:cNvCxnSpPr>
            <a:cxnSpLocks/>
          </p:cNvCxnSpPr>
          <p:nvPr userDrawn="1"/>
        </p:nvCxnSpPr>
        <p:spPr>
          <a:xfrm>
            <a:off x="0" y="788174"/>
            <a:ext cx="111537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13">
            <a:extLst>
              <a:ext uri="{FF2B5EF4-FFF2-40B4-BE49-F238E27FC236}">
                <a16:creationId xmlns:a16="http://schemas.microsoft.com/office/drawing/2014/main" id="{BF84EF32-996E-44C5-8C66-74D450939A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14474" y="407280"/>
            <a:ext cx="7734301" cy="3651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</a:lstStyle>
          <a:p>
            <a:pPr lvl="0"/>
            <a:r>
              <a:rPr lang="ru-RU" dirty="0"/>
              <a:t>Колонтитул слайда</a:t>
            </a:r>
          </a:p>
        </p:txBody>
      </p:sp>
    </p:spTree>
    <p:extLst>
      <p:ext uri="{BB962C8B-B14F-4D97-AF65-F5344CB8AC3E}">
        <p14:creationId xmlns:p14="http://schemas.microsoft.com/office/powerpoint/2010/main" val="174753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08358A-6A9A-45A4-AF99-F3C7F91C3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4956"/>
            <a:ext cx="10515600" cy="1170395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15379E-243C-49EA-98CC-476AAF1B1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7450"/>
            <a:ext cx="10515600" cy="3116411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1" name="Номер слайда 7">
            <a:extLst>
              <a:ext uri="{FF2B5EF4-FFF2-40B4-BE49-F238E27FC236}">
                <a16:creationId xmlns:a16="http://schemas.microsoft.com/office/drawing/2014/main" id="{1C174753-9EEF-4759-A3BB-8221C56859D0}"/>
              </a:ext>
            </a:extLst>
          </p:cNvPr>
          <p:cNvSpPr txBox="1">
            <a:spLocks/>
          </p:cNvSpPr>
          <p:nvPr userDrawn="1"/>
        </p:nvSpPr>
        <p:spPr>
          <a:xfrm>
            <a:off x="681852" y="421073"/>
            <a:ext cx="666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CE0688DE-8509-4CE4-B546-1F065AF71DB2}" type="slidenum">
              <a:rPr lang="ru-RU" sz="2800" smtClean="0"/>
              <a:pPr algn="l"/>
              <a:t>‹#›</a:t>
            </a:fld>
            <a:endParaRPr lang="ru-RU" sz="2800" dirty="0"/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id="{BF84EF32-996E-44C5-8C66-74D450939A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14474" y="407280"/>
            <a:ext cx="7734301" cy="3651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</a:lstStyle>
          <a:p>
            <a:pPr lvl="0"/>
            <a:r>
              <a:rPr lang="ru-RU" dirty="0"/>
              <a:t>Колонтитул слайда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016D5D28-6E0B-429E-BD21-6074EE19A3CB}"/>
              </a:ext>
            </a:extLst>
          </p:cNvPr>
          <p:cNvCxnSpPr>
            <a:cxnSpLocks/>
          </p:cNvCxnSpPr>
          <p:nvPr userDrawn="1"/>
        </p:nvCxnSpPr>
        <p:spPr>
          <a:xfrm>
            <a:off x="0" y="5956858"/>
            <a:ext cx="113538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31F3088A-C86E-4015-BDD7-3FE609DB07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5277" y="6164867"/>
            <a:ext cx="2472860" cy="315791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C4FB96C8-583D-414B-898B-7EC03552CD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5008" y="6133692"/>
            <a:ext cx="1014343" cy="3711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Объект 6">
            <a:extLst>
              <a:ext uri="{FF2B5EF4-FFF2-40B4-BE49-F238E27FC236}">
                <a16:creationId xmlns:a16="http://schemas.microsoft.com/office/drawing/2014/main" id="{9113AF89-2AF8-4CA3-8DCC-744B32FF53B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16202" y="1690"/>
            <a:ext cx="3170195" cy="789168"/>
          </a:xfrm>
          <a:prstGeom prst="rect">
            <a:avLst/>
          </a:prstGeom>
        </p:spPr>
      </p:pic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4EFC0942-94C1-4812-BA6B-AD181C514B93}"/>
              </a:ext>
            </a:extLst>
          </p:cNvPr>
          <p:cNvCxnSpPr>
            <a:cxnSpLocks/>
          </p:cNvCxnSpPr>
          <p:nvPr userDrawn="1"/>
        </p:nvCxnSpPr>
        <p:spPr>
          <a:xfrm>
            <a:off x="0" y="788174"/>
            <a:ext cx="111537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92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C01A50-3D4F-43F0-AF84-0DCC9CAA7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0A3D95-2792-466E-8A22-A8BF30DED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5DB8C4-522A-45F8-A914-BF815F4364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0C16C-06DF-45D5-8E09-AF8DBE54BE30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AFEEBB-2D93-4667-8F6D-6E8EB179DD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4A86E9-FF92-4707-A386-4BF491831D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688DE-8509-4CE4-B546-1F065AF71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3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mailto:Yzhalilo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2A66EBA-3056-46D1-A115-7D87B53320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1612019" cy="5902015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B97361AC-434B-478E-B0E0-BAB30D21C12E}"/>
              </a:ext>
            </a:extLst>
          </p:cNvPr>
          <p:cNvGrpSpPr/>
          <p:nvPr/>
        </p:nvGrpSpPr>
        <p:grpSpPr>
          <a:xfrm>
            <a:off x="7116340" y="5456686"/>
            <a:ext cx="4361215" cy="443146"/>
            <a:chOff x="7746375" y="6133692"/>
            <a:chExt cx="3652976" cy="371181"/>
          </a:xfrm>
        </p:grpSpPr>
        <p:pic>
          <p:nvPicPr>
            <p:cNvPr id="17" name="Рисунок 16">
              <a:extLst>
                <a:ext uri="{FF2B5EF4-FFF2-40B4-BE49-F238E27FC236}">
                  <a16:creationId xmlns:a16="http://schemas.microsoft.com/office/drawing/2014/main" id="{638BFDAE-6CF9-4E0C-8BD2-71E9847E36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746375" y="6164867"/>
              <a:ext cx="2472860" cy="315791"/>
            </a:xfrm>
            <a:prstGeom prst="rect">
              <a:avLst/>
            </a:prstGeom>
          </p:spPr>
        </p:pic>
        <p:pic>
          <p:nvPicPr>
            <p:cNvPr id="21" name="Рисунок 20">
              <a:extLst>
                <a:ext uri="{FF2B5EF4-FFF2-40B4-BE49-F238E27FC236}">
                  <a16:creationId xmlns:a16="http://schemas.microsoft.com/office/drawing/2014/main" id="{B0F4F3A6-1335-4162-9EC6-21CAFFF5F1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85008" y="6133692"/>
              <a:ext cx="1014343" cy="37118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0E1D34-F984-4546-B214-10F2758DA6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6951" y="2369576"/>
            <a:ext cx="9465068" cy="1557338"/>
          </a:xfrm>
        </p:spPr>
        <p:txBody>
          <a:bodyPr>
            <a:noAutofit/>
          </a:bodyPr>
          <a:lstStyle/>
          <a:p>
            <a:pPr algn="r"/>
            <a:r>
              <a:rPr lang="ru-RU" sz="4400" b="1" dirty="0"/>
              <a:t>СТІЙКІСТЬ РЕГІОНУ ТА ГРОМАД В УМОВАХ ДОВГОТРИВАЛОЇ ВІЙНИ</a:t>
            </a: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27F572D1-455F-4E0F-A48C-038C7BA35247}"/>
              </a:ext>
            </a:extLst>
          </p:cNvPr>
          <p:cNvCxnSpPr/>
          <p:nvPr/>
        </p:nvCxnSpPr>
        <p:spPr>
          <a:xfrm>
            <a:off x="0" y="5133975"/>
            <a:ext cx="114395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711591" y="898795"/>
            <a:ext cx="4765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/>
              <a:t>Ярослав Жаліло, </a:t>
            </a:r>
            <a:r>
              <a:rPr lang="uk-UA" dirty="0" err="1"/>
              <a:t>д.е.н</a:t>
            </a:r>
            <a:r>
              <a:rPr lang="uk-UA"/>
              <a:t>.</a:t>
            </a:r>
            <a:endParaRPr lang="uk-UA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79D2A2-C507-52E3-5736-F888C009BED4}"/>
              </a:ext>
            </a:extLst>
          </p:cNvPr>
          <p:cNvSpPr txBox="1"/>
          <p:nvPr/>
        </p:nvSpPr>
        <p:spPr>
          <a:xfrm>
            <a:off x="8487227" y="4581069"/>
            <a:ext cx="2952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Львів, 17 жовтня 2024 р.</a:t>
            </a:r>
            <a:endParaRPr lang="ru-RU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AD18E8B-49A8-D884-55F0-D29DB96A12E3}"/>
              </a:ext>
            </a:extLst>
          </p:cNvPr>
          <p:cNvSpPr/>
          <p:nvPr/>
        </p:nvSpPr>
        <p:spPr>
          <a:xfrm>
            <a:off x="10266551" y="5267915"/>
            <a:ext cx="1345468" cy="752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799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DADD9660-6C05-4F22-A284-F388749CB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439" y="305897"/>
            <a:ext cx="10515600" cy="584227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rgbClr val="4D7DBE"/>
                </a:solidFill>
              </a:rPr>
              <a:t>Стійкість та згуртованість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1573354B-D82A-480A-3D3A-FA0DD3FCD3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8061626"/>
              </p:ext>
            </p:extLst>
          </p:nvPr>
        </p:nvGraphicFramePr>
        <p:xfrm>
          <a:off x="1667858" y="104334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0A43E9C-5521-6C9B-A731-CF08F05B187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14" y="3831929"/>
            <a:ext cx="2383104" cy="238310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5D2385C-015A-5117-0936-C7DA67AADF4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13" y="853536"/>
            <a:ext cx="2383104" cy="238310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6AE7711-21E2-96D0-17D5-E6123BA693FA}"/>
              </a:ext>
            </a:extLst>
          </p:cNvPr>
          <p:cNvSpPr txBox="1"/>
          <p:nvPr/>
        </p:nvSpPr>
        <p:spPr>
          <a:xfrm>
            <a:off x="177237" y="3200052"/>
            <a:ext cx="3488455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1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Економічні</a:t>
            </a:r>
            <a:r>
              <a:rPr lang="ru-RU" sz="1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засади сприяння </a:t>
            </a:r>
            <a:r>
              <a:rPr lang="ru-RU" sz="11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згуртованості</a:t>
            </a:r>
            <a:r>
              <a:rPr lang="ru-RU" sz="1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громад : </a:t>
            </a:r>
            <a:r>
              <a:rPr lang="ru-RU" sz="11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аналіт</a:t>
            </a:r>
            <a:r>
              <a:rPr lang="ru-RU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доп. / [Химинець В., Головка А., Жаліло </a:t>
            </a:r>
            <a:r>
              <a:rPr lang="ru-RU" sz="11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Я..та</a:t>
            </a:r>
            <a:r>
              <a:rPr lang="ru-RU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ін</a:t>
            </a:r>
            <a:r>
              <a:rPr lang="ru-RU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.]. – </a:t>
            </a:r>
            <a:r>
              <a:rPr lang="ru-RU" sz="11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Київ</a:t>
            </a:r>
            <a:r>
              <a:rPr lang="ru-RU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 НІСД, 2022. – 52 с. 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FA2D28-39CF-DC93-7CB0-8833BDC8573D}"/>
              </a:ext>
            </a:extLst>
          </p:cNvPr>
          <p:cNvSpPr txBox="1"/>
          <p:nvPr/>
        </p:nvSpPr>
        <p:spPr>
          <a:xfrm>
            <a:off x="237115" y="6146732"/>
            <a:ext cx="336869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Жаліло Я.А.</a:t>
            </a:r>
            <a:r>
              <a:rPr lang="ru-RU" sz="11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Пріоритет</a:t>
            </a:r>
            <a:r>
              <a:rPr lang="ru-RU" sz="11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«</a:t>
            </a:r>
            <a:r>
              <a:rPr lang="ru-RU" sz="11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згуртована</a:t>
            </a:r>
            <a:r>
              <a:rPr lang="ru-RU" sz="11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країна</a:t>
            </a:r>
            <a:r>
              <a:rPr lang="ru-RU" sz="11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 у </a:t>
            </a:r>
            <a:r>
              <a:rPr lang="ru-RU" sz="11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вимірах</a:t>
            </a:r>
            <a:r>
              <a:rPr lang="ru-RU" sz="11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регіональних</a:t>
            </a:r>
            <a:r>
              <a:rPr lang="ru-RU" sz="11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стратегій</a:t>
            </a:r>
            <a:r>
              <a:rPr lang="ru-RU" sz="11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11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— К.: УНЦПД, 2020. — 32 с. 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60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8">
            <a:extLst>
              <a:ext uri="{FF2B5EF4-FFF2-40B4-BE49-F238E27FC236}">
                <a16:creationId xmlns:a16="http://schemas.microsoft.com/office/drawing/2014/main" id="{DADD9660-6C05-4F22-A284-F388749CB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309" y="1098916"/>
            <a:ext cx="10515600" cy="1170395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solidFill>
                  <a:srgbClr val="4D7DBE"/>
                </a:solidFill>
              </a:rPr>
              <a:t>Сучасні</a:t>
            </a:r>
            <a:r>
              <a:rPr lang="ru-RU" sz="3200" dirty="0">
                <a:solidFill>
                  <a:srgbClr val="4D7DBE"/>
                </a:solidFill>
              </a:rPr>
              <a:t> </a:t>
            </a:r>
            <a:r>
              <a:rPr lang="ru-RU" sz="3200" dirty="0" err="1">
                <a:solidFill>
                  <a:srgbClr val="4D7DBE"/>
                </a:solidFill>
              </a:rPr>
              <a:t>підходи</a:t>
            </a:r>
            <a:r>
              <a:rPr lang="ru-RU" sz="3200" dirty="0">
                <a:solidFill>
                  <a:srgbClr val="4D7DBE"/>
                </a:solidFill>
              </a:rPr>
              <a:t> до стратегування </a:t>
            </a:r>
            <a:r>
              <a:rPr lang="ru-RU" sz="3200" dirty="0" err="1">
                <a:solidFill>
                  <a:srgbClr val="4D7DBE"/>
                </a:solidFill>
              </a:rPr>
              <a:t>регіонального</a:t>
            </a:r>
            <a:r>
              <a:rPr lang="ru-RU" sz="3200" dirty="0">
                <a:solidFill>
                  <a:srgbClr val="4D7DBE"/>
                </a:solidFill>
              </a:rPr>
              <a:t> та </a:t>
            </a:r>
            <a:r>
              <a:rPr lang="ru-RU" sz="3200" dirty="0" err="1">
                <a:solidFill>
                  <a:srgbClr val="4D7DBE"/>
                </a:solidFill>
              </a:rPr>
              <a:t>місцевого</a:t>
            </a:r>
            <a:r>
              <a:rPr lang="ru-RU" sz="3200" dirty="0">
                <a:solidFill>
                  <a:srgbClr val="4D7DBE"/>
                </a:solidFill>
              </a:rPr>
              <a:t> розвитку</a:t>
            </a:r>
            <a:endParaRPr lang="uk-UA" sz="3200" dirty="0">
              <a:solidFill>
                <a:srgbClr val="4D7DBE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E55DE0-CC23-C344-0D5A-213DCFBA8E29}"/>
              </a:ext>
            </a:extLst>
          </p:cNvPr>
          <p:cNvSpPr txBox="1"/>
          <p:nvPr/>
        </p:nvSpPr>
        <p:spPr>
          <a:xfrm>
            <a:off x="1788340" y="2638973"/>
            <a:ext cx="8448085" cy="32060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Регіоналізація національних цілей</a:t>
            </a: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Ендогенізація</a:t>
            </a:r>
            <a:r>
              <a:rPr lang="uk-UA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розуміння стійкості </a:t>
            </a:r>
          </a:p>
          <a:p>
            <a:pPr marL="342900" indent="-342900" algn="just"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Екосистемний</a:t>
            </a:r>
            <a:r>
              <a:rPr lang="uk-UA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підхід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Деконцентрація</a:t>
            </a:r>
            <a:r>
              <a:rPr lang="uk-UA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(децентралізація) політик</a:t>
            </a: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Самоврядність як основа згуртованості</a:t>
            </a: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Технологічні рішення для ефективних політик</a:t>
            </a: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280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DADD9660-6C05-4F22-A284-F388749CB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23" y="1042272"/>
            <a:ext cx="10515600" cy="584227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solidFill>
                  <a:srgbClr val="4D7DBE"/>
                </a:solidFill>
              </a:rPr>
              <a:t>Завдання</a:t>
            </a:r>
            <a:r>
              <a:rPr lang="ru-RU" sz="3200" dirty="0">
                <a:solidFill>
                  <a:srgbClr val="4D7DBE"/>
                </a:solidFill>
              </a:rPr>
              <a:t> для </a:t>
            </a:r>
            <a:r>
              <a:rPr lang="ru-RU" sz="3200" dirty="0" err="1">
                <a:solidFill>
                  <a:srgbClr val="4D7DBE"/>
                </a:solidFill>
              </a:rPr>
              <a:t>регіонів</a:t>
            </a:r>
            <a:r>
              <a:rPr lang="ru-RU" sz="3200" dirty="0">
                <a:solidFill>
                  <a:srgbClr val="4D7DBE"/>
                </a:solidFill>
              </a:rPr>
              <a:t> та громад в </a:t>
            </a:r>
            <a:r>
              <a:rPr lang="ru-RU" sz="3200" dirty="0" err="1">
                <a:solidFill>
                  <a:srgbClr val="4D7DBE"/>
                </a:solidFill>
              </a:rPr>
              <a:t>контексті</a:t>
            </a:r>
            <a:r>
              <a:rPr lang="ru-RU" sz="3200" dirty="0">
                <a:solidFill>
                  <a:srgbClr val="4D7DBE"/>
                </a:solidFill>
              </a:rPr>
              <a:t> </a:t>
            </a:r>
            <a:r>
              <a:rPr lang="ru-RU" sz="3200" dirty="0" err="1">
                <a:solidFill>
                  <a:srgbClr val="4D7DBE"/>
                </a:solidFill>
              </a:rPr>
              <a:t>нових</a:t>
            </a:r>
            <a:r>
              <a:rPr lang="ru-RU" sz="3200" dirty="0">
                <a:solidFill>
                  <a:srgbClr val="4D7DBE"/>
                </a:solidFill>
              </a:rPr>
              <a:t> </a:t>
            </a:r>
            <a:r>
              <a:rPr lang="ru-RU" sz="3200" dirty="0" err="1">
                <a:solidFill>
                  <a:srgbClr val="4D7DBE"/>
                </a:solidFill>
              </a:rPr>
              <a:t>викликів</a:t>
            </a:r>
            <a:r>
              <a:rPr lang="ru-RU" sz="3200" dirty="0">
                <a:solidFill>
                  <a:srgbClr val="4D7DBE"/>
                </a:solidFill>
              </a:rPr>
              <a:t> для </a:t>
            </a:r>
            <a:r>
              <a:rPr lang="ru-RU" sz="3200" dirty="0" err="1">
                <a:solidFill>
                  <a:srgbClr val="4D7DBE"/>
                </a:solidFill>
              </a:rPr>
              <a:t>стійкості</a:t>
            </a:r>
            <a:endParaRPr lang="uk-UA" sz="3200" dirty="0">
              <a:solidFill>
                <a:srgbClr val="4D7DBE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DB9FE9-E024-8A2E-19AD-DFBACB5CA6C5}"/>
              </a:ext>
            </a:extLst>
          </p:cNvPr>
          <p:cNvSpPr txBox="1"/>
          <p:nvPr/>
        </p:nvSpPr>
        <p:spPr>
          <a:xfrm>
            <a:off x="1464658" y="1966365"/>
            <a:ext cx="8650385" cy="690676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26695" algn="ctr">
              <a:spcBef>
                <a:spcPts val="600"/>
              </a:spcBef>
              <a:spcAft>
                <a:spcPts val="800"/>
              </a:spcAft>
            </a:pPr>
            <a:r>
              <a:rPr lang="uk-UA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Глобальний вимір:</a:t>
            </a:r>
            <a:endParaRPr lang="ru-RU" sz="24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Безпека територій та життєдіяльності від воєнних ризиків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Стійкість енергозабезпечення та децентралізована енергетика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Врахування кліматичних змін як глобального ризику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Підтримка стійкості локального бізнесу в умовах системних ризиків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352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DADD9660-6C05-4F22-A284-F388749CB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23" y="1042272"/>
            <a:ext cx="10515600" cy="584227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solidFill>
                  <a:srgbClr val="4D7DBE"/>
                </a:solidFill>
              </a:rPr>
              <a:t>Завдання</a:t>
            </a:r>
            <a:r>
              <a:rPr lang="ru-RU" sz="3200" dirty="0">
                <a:solidFill>
                  <a:srgbClr val="4D7DBE"/>
                </a:solidFill>
              </a:rPr>
              <a:t> для </a:t>
            </a:r>
            <a:r>
              <a:rPr lang="ru-RU" sz="3200" dirty="0" err="1">
                <a:solidFill>
                  <a:srgbClr val="4D7DBE"/>
                </a:solidFill>
              </a:rPr>
              <a:t>регіонів</a:t>
            </a:r>
            <a:r>
              <a:rPr lang="ru-RU" sz="3200" dirty="0">
                <a:solidFill>
                  <a:srgbClr val="4D7DBE"/>
                </a:solidFill>
              </a:rPr>
              <a:t> та громад в </a:t>
            </a:r>
            <a:r>
              <a:rPr lang="ru-RU" sz="3200" dirty="0" err="1">
                <a:solidFill>
                  <a:srgbClr val="4D7DBE"/>
                </a:solidFill>
              </a:rPr>
              <a:t>контексті</a:t>
            </a:r>
            <a:r>
              <a:rPr lang="ru-RU" sz="3200" dirty="0">
                <a:solidFill>
                  <a:srgbClr val="4D7DBE"/>
                </a:solidFill>
              </a:rPr>
              <a:t> </a:t>
            </a:r>
            <a:r>
              <a:rPr lang="ru-RU" sz="3200" dirty="0" err="1">
                <a:solidFill>
                  <a:srgbClr val="4D7DBE"/>
                </a:solidFill>
              </a:rPr>
              <a:t>нових</a:t>
            </a:r>
            <a:r>
              <a:rPr lang="ru-RU" sz="3200" dirty="0">
                <a:solidFill>
                  <a:srgbClr val="4D7DBE"/>
                </a:solidFill>
              </a:rPr>
              <a:t> </a:t>
            </a:r>
            <a:r>
              <a:rPr lang="ru-RU" sz="3200" dirty="0" err="1">
                <a:solidFill>
                  <a:srgbClr val="4D7DBE"/>
                </a:solidFill>
              </a:rPr>
              <a:t>викликів</a:t>
            </a:r>
            <a:r>
              <a:rPr lang="ru-RU" sz="3200" dirty="0">
                <a:solidFill>
                  <a:srgbClr val="4D7DBE"/>
                </a:solidFill>
              </a:rPr>
              <a:t> для </a:t>
            </a:r>
            <a:r>
              <a:rPr lang="ru-RU" sz="3200" dirty="0" err="1">
                <a:solidFill>
                  <a:srgbClr val="4D7DBE"/>
                </a:solidFill>
              </a:rPr>
              <a:t>стійкості</a:t>
            </a:r>
            <a:endParaRPr lang="uk-UA" sz="3200" dirty="0">
              <a:solidFill>
                <a:srgbClr val="4D7DBE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DB9FE9-E024-8A2E-19AD-DFBACB5CA6C5}"/>
              </a:ext>
            </a:extLst>
          </p:cNvPr>
          <p:cNvSpPr txBox="1"/>
          <p:nvPr/>
        </p:nvSpPr>
        <p:spPr>
          <a:xfrm>
            <a:off x="2346691" y="2120113"/>
            <a:ext cx="6781125" cy="629595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26695" algn="ctr">
              <a:spcBef>
                <a:spcPts val="600"/>
              </a:spcBef>
              <a:spcAft>
                <a:spcPts val="800"/>
              </a:spcAft>
            </a:pPr>
            <a:r>
              <a:rPr lang="uk-UA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Людський вимір: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Відновлення людського капіталу громад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Переформатування ринку праці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Підтримка ВПО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Реінтеграція ветеранів до цивільного життя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Врахування демографічних змін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289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DADD9660-6C05-4F22-A284-F388749CB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23" y="1042272"/>
            <a:ext cx="10515600" cy="584227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solidFill>
                  <a:srgbClr val="4D7DBE"/>
                </a:solidFill>
              </a:rPr>
              <a:t>Завдання</a:t>
            </a:r>
            <a:r>
              <a:rPr lang="ru-RU" sz="3200" dirty="0">
                <a:solidFill>
                  <a:srgbClr val="4D7DBE"/>
                </a:solidFill>
              </a:rPr>
              <a:t> для </a:t>
            </a:r>
            <a:r>
              <a:rPr lang="ru-RU" sz="3200" dirty="0" err="1">
                <a:solidFill>
                  <a:srgbClr val="4D7DBE"/>
                </a:solidFill>
              </a:rPr>
              <a:t>регіонів</a:t>
            </a:r>
            <a:r>
              <a:rPr lang="ru-RU" sz="3200" dirty="0">
                <a:solidFill>
                  <a:srgbClr val="4D7DBE"/>
                </a:solidFill>
              </a:rPr>
              <a:t> та громад в </a:t>
            </a:r>
            <a:r>
              <a:rPr lang="ru-RU" sz="3200" dirty="0" err="1">
                <a:solidFill>
                  <a:srgbClr val="4D7DBE"/>
                </a:solidFill>
              </a:rPr>
              <a:t>контексті</a:t>
            </a:r>
            <a:r>
              <a:rPr lang="ru-RU" sz="3200" dirty="0">
                <a:solidFill>
                  <a:srgbClr val="4D7DBE"/>
                </a:solidFill>
              </a:rPr>
              <a:t> </a:t>
            </a:r>
            <a:r>
              <a:rPr lang="ru-RU" sz="3200" dirty="0" err="1">
                <a:solidFill>
                  <a:srgbClr val="4D7DBE"/>
                </a:solidFill>
              </a:rPr>
              <a:t>нових</a:t>
            </a:r>
            <a:r>
              <a:rPr lang="ru-RU" sz="3200" dirty="0">
                <a:solidFill>
                  <a:srgbClr val="4D7DBE"/>
                </a:solidFill>
              </a:rPr>
              <a:t> </a:t>
            </a:r>
            <a:r>
              <a:rPr lang="ru-RU" sz="3200" dirty="0" err="1">
                <a:solidFill>
                  <a:srgbClr val="4D7DBE"/>
                </a:solidFill>
              </a:rPr>
              <a:t>викликів</a:t>
            </a:r>
            <a:r>
              <a:rPr lang="ru-RU" sz="3200" dirty="0">
                <a:solidFill>
                  <a:srgbClr val="4D7DBE"/>
                </a:solidFill>
              </a:rPr>
              <a:t> для </a:t>
            </a:r>
            <a:r>
              <a:rPr lang="ru-RU" sz="3200" dirty="0" err="1">
                <a:solidFill>
                  <a:srgbClr val="4D7DBE"/>
                </a:solidFill>
              </a:rPr>
              <a:t>стійкості</a:t>
            </a:r>
            <a:endParaRPr lang="uk-UA" sz="3200" dirty="0">
              <a:solidFill>
                <a:srgbClr val="4D7DBE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DB9FE9-E024-8A2E-19AD-DFBACB5CA6C5}"/>
              </a:ext>
            </a:extLst>
          </p:cNvPr>
          <p:cNvSpPr txBox="1"/>
          <p:nvPr/>
        </p:nvSpPr>
        <p:spPr>
          <a:xfrm>
            <a:off x="2604286" y="2225310"/>
            <a:ext cx="7129085" cy="611641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26695" algn="ctr">
              <a:spcBef>
                <a:spcPts val="600"/>
              </a:spcBef>
              <a:spcAft>
                <a:spcPts val="800"/>
              </a:spcAft>
            </a:pPr>
            <a:r>
              <a:rPr lang="uk-UA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Організаційний вимір: 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Долучення громадянського суспільства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Розвиток інститутів дорадчої демократії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Агрегування локальної інформації для ефективного прийняття рішень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Нові перспективні напрями ММС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572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DADD9660-6C05-4F22-A284-F388749CB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174" y="257345"/>
            <a:ext cx="10515600" cy="584227"/>
          </a:xfrm>
        </p:spPr>
        <p:txBody>
          <a:bodyPr>
            <a:noAutofit/>
          </a:bodyPr>
          <a:lstStyle/>
          <a:p>
            <a:r>
              <a:rPr lang="ru-RU" sz="3200" dirty="0" err="1">
                <a:solidFill>
                  <a:srgbClr val="4D7DBE"/>
                </a:solidFill>
              </a:rPr>
              <a:t>Специфічні</a:t>
            </a:r>
            <a:r>
              <a:rPr lang="ru-RU" sz="3200" dirty="0">
                <a:solidFill>
                  <a:srgbClr val="4D7DBE"/>
                </a:solidFill>
              </a:rPr>
              <a:t> </a:t>
            </a:r>
            <a:r>
              <a:rPr lang="ru-RU" sz="3200" dirty="0" err="1">
                <a:solidFill>
                  <a:srgbClr val="4D7DBE"/>
                </a:solidFill>
              </a:rPr>
              <a:t>рушії</a:t>
            </a:r>
            <a:r>
              <a:rPr lang="ru-RU" sz="3200" dirty="0">
                <a:solidFill>
                  <a:srgbClr val="4D7DBE"/>
                </a:solidFill>
              </a:rPr>
              <a:t> розвитку для </a:t>
            </a:r>
            <a:r>
              <a:rPr lang="ru-RU" sz="3200" dirty="0" err="1">
                <a:solidFill>
                  <a:srgbClr val="4D7DBE"/>
                </a:solidFill>
              </a:rPr>
              <a:t>Львівщини</a:t>
            </a:r>
            <a:endParaRPr lang="uk-UA" sz="3200" dirty="0">
              <a:solidFill>
                <a:srgbClr val="4D7DBE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DB9FE9-E024-8A2E-19AD-DFBACB5CA6C5}"/>
              </a:ext>
            </a:extLst>
          </p:cNvPr>
          <p:cNvSpPr txBox="1"/>
          <p:nvPr/>
        </p:nvSpPr>
        <p:spPr>
          <a:xfrm>
            <a:off x="1177003" y="1538739"/>
            <a:ext cx="9504484" cy="655538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Кордон </a:t>
            </a: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регіон як «портал» євроінтеграції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Промисловість будматеріалів </a:t>
            </a: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долучення до відбудови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Машинобудування </a:t>
            </a: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uk-UA" sz="24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профосвіта</a:t>
            </a: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розміщення…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Харчова промисловість </a:t>
            </a: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переробка, логістика, збут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Перебудова вугільних регіонів </a:t>
            </a: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справедлива трансформація та методики для східних регіонів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Медицина та рекреація </a:t>
            </a:r>
            <a:r>
              <a:rPr lang="uk-UA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технології громадського здоров’я та реабілітації</a:t>
            </a:r>
            <a:endParaRPr lang="ru-RU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062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8">
            <a:extLst>
              <a:ext uri="{FF2B5EF4-FFF2-40B4-BE49-F238E27FC236}">
                <a16:creationId xmlns:a16="http://schemas.microsoft.com/office/drawing/2014/main" id="{DADD9660-6C05-4F22-A284-F388749CB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3839" y="1958879"/>
            <a:ext cx="10515600" cy="1170395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rgbClr val="4D7DBE"/>
                </a:solidFill>
              </a:rPr>
              <a:t>Дякую</a:t>
            </a:r>
            <a:r>
              <a:rPr lang="ru-RU" dirty="0">
                <a:solidFill>
                  <a:srgbClr val="4D7DBE"/>
                </a:solidFill>
              </a:rPr>
              <a:t> за </a:t>
            </a:r>
            <a:r>
              <a:rPr lang="ru-RU" dirty="0" err="1">
                <a:solidFill>
                  <a:srgbClr val="4D7DBE"/>
                </a:solidFill>
              </a:rPr>
              <a:t>увагу</a:t>
            </a:r>
            <a:endParaRPr lang="uk-UA" dirty="0">
              <a:solidFill>
                <a:srgbClr val="4D7DB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55854" y="5532582"/>
            <a:ext cx="4756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Yzhalilo@gmail.com</a:t>
            </a:r>
            <a:endParaRPr lang="en-US" dirty="0"/>
          </a:p>
          <a:p>
            <a:r>
              <a:rPr lang="en-US" dirty="0"/>
              <a:t>https://www.facebook.com/yaroslav.zhalilo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0058" y="5098472"/>
            <a:ext cx="1080441" cy="108044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7A91700-988C-D1E6-B2F3-2255BEEE85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678" y="4502870"/>
            <a:ext cx="2059423" cy="205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7112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national platform">
      <a:dk1>
        <a:srgbClr val="292B2D"/>
      </a:dk1>
      <a:lt1>
        <a:sysClr val="window" lastClr="FFFFFF"/>
      </a:lt1>
      <a:dk2>
        <a:srgbClr val="4B7DBF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49A1F9"/>
      </a:hlink>
      <a:folHlink>
        <a:srgbClr val="67374F"/>
      </a:folHlink>
    </a:clrScheme>
    <a:fontScheme name="Nat_platform">
      <a:majorFont>
        <a:latin typeface="Roboto Medium"/>
        <a:ea typeface=""/>
        <a:cs typeface=""/>
      </a:majorFont>
      <a:minorFont>
        <a:latin typeface="Roboto 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2590</TotalTime>
  <Words>298</Words>
  <Application>Microsoft Office PowerPoint</Application>
  <PresentationFormat>Широкоэкранный</PresentationFormat>
  <Paragraphs>60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Roboto </vt:lpstr>
      <vt:lpstr>Roboto Medium</vt:lpstr>
      <vt:lpstr>Symbol</vt:lpstr>
      <vt:lpstr>Тема Office</vt:lpstr>
      <vt:lpstr>СТІЙКІСТЬ РЕГІОНУ ТА ГРОМАД В УМОВАХ ДОВГОТРИВАЛОЇ ВІЙНИ</vt:lpstr>
      <vt:lpstr>Стійкість та згуртованість</vt:lpstr>
      <vt:lpstr>Сучасні підходи до стратегування регіонального та місцевого розвитку</vt:lpstr>
      <vt:lpstr>Завдання для регіонів та громад в контексті нових викликів для стійкості</vt:lpstr>
      <vt:lpstr>Завдання для регіонів та громад в контексті нових викликів для стійкості</vt:lpstr>
      <vt:lpstr>Завдання для регіонів та громад в контексті нових викликів для стійкості</vt:lpstr>
      <vt:lpstr>Специфічні рушії розвитку для Львівщини</vt:lpstr>
      <vt:lpstr>Дякую за увагу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ASPID</dc:creator>
  <cp:lastModifiedBy>Yaroslav Zhalilo</cp:lastModifiedBy>
  <cp:revision>69</cp:revision>
  <dcterms:created xsi:type="dcterms:W3CDTF">2019-09-10T19:23:27Z</dcterms:created>
  <dcterms:modified xsi:type="dcterms:W3CDTF">2024-11-04T15:47:48Z</dcterms:modified>
</cp:coreProperties>
</file>